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98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60" d="100"/>
          <a:sy n="60" d="100"/>
        </p:scale>
        <p:origin x="43" y="5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38024" y="1238250"/>
            <a:ext cx="7489976" cy="45392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86447" tIns="43223" rIns="86447" bIns="43223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sz="260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524000" y="4071938"/>
            <a:ext cx="6096000" cy="377464"/>
          </a:xfrm>
        </p:spPr>
        <p:txBody>
          <a:bodyPr/>
          <a:lstStyle>
            <a:lvl1pPr marL="0" indent="0" algn="ctr">
              <a:buNone/>
              <a:defRPr/>
            </a:lvl1pPr>
            <a:lvl2pPr marL="432235" indent="0" algn="ctr">
              <a:buNone/>
              <a:defRPr/>
            </a:lvl2pPr>
            <a:lvl3pPr marL="864469" indent="0" algn="ctr">
              <a:buNone/>
              <a:defRPr/>
            </a:lvl3pPr>
            <a:lvl4pPr marL="1296702" indent="0" algn="ctr">
              <a:buNone/>
              <a:defRPr/>
            </a:lvl4pPr>
            <a:lvl5pPr marL="1728938" indent="0" algn="ctr">
              <a:buNone/>
              <a:defRPr/>
            </a:lvl5pPr>
            <a:lvl6pPr marL="2161172" indent="0" algn="ctr">
              <a:buNone/>
              <a:defRPr/>
            </a:lvl6pPr>
            <a:lvl7pPr marL="2593406" indent="0" algn="ctr">
              <a:buNone/>
              <a:defRPr/>
            </a:lvl7pPr>
            <a:lvl8pPr marL="3025640" indent="0" algn="ctr">
              <a:buNone/>
              <a:defRPr/>
            </a:lvl8pPr>
            <a:lvl9pPr marL="3457874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438" y="3143254"/>
            <a:ext cx="9001124" cy="4866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6061" tIns="22425" rIns="56061" bIns="22425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258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7100"/>
            <a:ext cx="8990922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6200" y="285755"/>
            <a:ext cx="8991600" cy="4857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4140681" y="6356450"/>
            <a:ext cx="4122475" cy="364628"/>
          </a:xfrm>
        </p:spPr>
        <p:txBody>
          <a:bodyPr/>
          <a:lstStyle>
            <a:lvl1pPr algn="r" eaLnBrk="0" hangingPunct="0">
              <a:lnSpc>
                <a:spcPct val="90000"/>
              </a:lnSpc>
              <a:defRPr sz="13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altLang="zh-CN" dirty="0"/>
              <a:t>Lijie Sun, CNPC18</a:t>
            </a:r>
            <a:endParaRPr lang="en-US" altLang="zh-CN" sz="1300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263157" y="6356450"/>
            <a:ext cx="880844" cy="364628"/>
          </a:xfrm>
        </p:spPr>
        <p:txBody>
          <a:bodyPr/>
          <a:lstStyle>
            <a:lvl1pPr>
              <a:defRPr sz="1300"/>
            </a:lvl1pPr>
          </a:lstStyle>
          <a:p>
            <a:pPr>
              <a:defRPr/>
            </a:pPr>
            <a:r>
              <a:rPr lang="en-US" dirty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‹#›</a:t>
            </a:fld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363118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5195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7980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596" y="75904"/>
            <a:ext cx="8992810" cy="4866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6076" tIns="22431" rIns="56076" bIns="22431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96" y="1067100"/>
            <a:ext cx="8992810" cy="5027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140680" y="6356450"/>
            <a:ext cx="4241321" cy="364628"/>
          </a:xfrm>
          <a:prstGeom prst="rect">
            <a:avLst/>
          </a:prstGeom>
        </p:spPr>
        <p:txBody>
          <a:bodyPr lIns="0" tIns="45712" rIns="0" bIns="45712" anchor="b"/>
          <a:lstStyle>
            <a:lvl1pPr algn="r" eaLnBrk="0" hangingPunct="0">
              <a:lnSpc>
                <a:spcPct val="90000"/>
              </a:lnSpc>
              <a:defRPr sz="13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altLang="zh-CN" dirty="0"/>
              <a:t>Lijie Sun, CNPC18</a:t>
            </a:r>
            <a:endParaRPr lang="en-US" altLang="zh-CN" sz="1300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82000" y="6356450"/>
            <a:ext cx="762000" cy="364628"/>
          </a:xfrm>
          <a:prstGeom prst="rect">
            <a:avLst/>
          </a:prstGeom>
        </p:spPr>
        <p:txBody>
          <a:bodyPr vert="horz" wrap="square" lIns="0" tIns="45712" rIns="0" bIns="45712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defRPr sz="1300">
                <a:solidFill>
                  <a:srgbClr val="064308"/>
                </a:solidFill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, Slide </a:t>
            </a:r>
            <a:fld id="{D30A2C6D-39BC-4576-856C-8743CF76CCF1}" type="slidenum">
              <a:rPr lang="en-US" smtClean="0"/>
              <a:pPr>
                <a:defRPr/>
              </a:pPr>
              <a:t>‹#›</a:t>
            </a:fld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3631052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</p:sldLayoutIdLst>
  <p:hf hdr="0" dt="0"/>
  <p:txStyles>
    <p:titleStyle>
      <a:lvl1pPr algn="ctr" defTabSz="803293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algn="ctr" defTabSz="803293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2pPr>
      <a:lvl3pPr algn="ctr" defTabSz="803293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3pPr>
      <a:lvl4pPr algn="ctr" defTabSz="803293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4pPr>
      <a:lvl5pPr algn="ctr" defTabSz="803293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5pPr>
      <a:lvl6pPr marL="457036" algn="ctr" defTabSz="80775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6pPr>
      <a:lvl7pPr marL="914074" algn="ctr" defTabSz="80775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7pPr>
      <a:lvl8pPr marL="1371109" algn="ctr" defTabSz="80775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8pPr>
      <a:lvl9pPr marL="1828148" algn="ctr" defTabSz="80775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9pPr>
    </p:titleStyle>
    <p:bodyStyle>
      <a:lvl1pPr marL="180178" indent="-180178" algn="l" defTabSz="803293" rtl="0" eaLnBrk="1" fontAlgn="base" hangingPunct="1">
        <a:lnSpc>
          <a:spcPct val="90000"/>
        </a:lnSpc>
        <a:spcBef>
          <a:spcPts val="1206"/>
        </a:spcBef>
        <a:spcAft>
          <a:spcPct val="0"/>
        </a:spcAft>
        <a:buSzPct val="100000"/>
        <a:buFont typeface="Wingdings" pitchFamily="2" charset="2"/>
        <a:buChar char="§"/>
        <a:defRPr sz="2200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marL="363359" indent="-151650" algn="l" defTabSz="803293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SzPct val="100000"/>
        <a:buFont typeface="Arial" pitchFamily="34" charset="0"/>
        <a:buChar char="•"/>
        <a:defRPr sz="20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591584" indent="-160658" algn="l" defTabSz="803293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SzPct val="100000"/>
        <a:buFont typeface="Lucida Grande" charset="0"/>
        <a:buChar char="»"/>
        <a:defRPr>
          <a:solidFill>
            <a:schemeClr val="tx1"/>
          </a:solidFill>
          <a:latin typeface="Arial" charset="0"/>
          <a:ea typeface="ヒラギノ角ゴ Pro W3" pitchFamily="-111" charset="-128"/>
          <a:cs typeface="ヒラギノ角ゴ Pro W3" pitchFamily="-111" charset="-128"/>
        </a:defRPr>
      </a:lvl3pPr>
      <a:lvl4pPr marL="728219" indent="-133632" algn="l" defTabSz="803293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Arial" pitchFamily="34" charset="0"/>
        <a:buChar char="•"/>
        <a:defRPr sz="16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4pPr>
      <a:lvl5pPr marL="1002991" indent="-180178" algn="l" defTabSz="803293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Lucida Grande" charset="0"/>
        <a:buChar char="»"/>
        <a:defRPr sz="14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5pPr>
      <a:lvl6pPr marL="2223294" indent="-150759" algn="l" defTabSz="807750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6pPr>
      <a:lvl7pPr marL="2680333" indent="-150759" algn="l" defTabSz="807750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7pPr>
      <a:lvl8pPr marL="3137372" indent="-150759" algn="l" defTabSz="807750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8pPr>
      <a:lvl9pPr marL="3594407" indent="-150759" algn="l" defTabSz="807750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36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74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09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48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86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24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60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296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AB38EB23-5896-479D-A148-BF0AF9D2404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7695365"/>
              </p:ext>
            </p:extLst>
          </p:nvPr>
        </p:nvGraphicFramePr>
        <p:xfrm>
          <a:off x="76200" y="1066799"/>
          <a:ext cx="8991600" cy="46826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27903">
                  <a:extLst>
                    <a:ext uri="{9D8B030D-6E8A-4147-A177-3AD203B41FA5}">
                      <a16:colId xmlns:a16="http://schemas.microsoft.com/office/drawing/2014/main" val="4008292569"/>
                    </a:ext>
                  </a:extLst>
                </a:gridCol>
                <a:gridCol w="6963697">
                  <a:extLst>
                    <a:ext uri="{9D8B030D-6E8A-4147-A177-3AD203B41FA5}">
                      <a16:colId xmlns:a16="http://schemas.microsoft.com/office/drawing/2014/main" val="365749151"/>
                    </a:ext>
                  </a:extLst>
                </a:gridCol>
              </a:tblGrid>
              <a:tr h="468265">
                <a:tc>
                  <a:txBody>
                    <a:bodyPr/>
                    <a:lstStyle/>
                    <a:p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Decay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Publication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2688254"/>
                  </a:ext>
                </a:extLst>
              </a:tr>
              <a:tr h="468265">
                <a:tc>
                  <a:txBody>
                    <a:bodyPr/>
                    <a:lstStyle/>
                    <a:p>
                      <a:r>
                        <a:rPr lang="en-US" altLang="zh-CN" sz="1800" kern="1200" baseline="300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11</a:t>
                      </a:r>
                      <a:r>
                        <a:rPr lang="en-US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Li(</a:t>
                      </a:r>
                      <a:r>
                        <a:rPr lang="el-GR" altLang="zh-CN" sz="1800" i="1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β</a:t>
                      </a:r>
                      <a:r>
                        <a:rPr lang="en-US" altLang="zh-CN" sz="1800" i="1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n</a:t>
                      </a:r>
                      <a:r>
                        <a:rPr lang="el-GR" altLang="zh-CN" sz="1800" i="1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γ</a:t>
                      </a:r>
                      <a:r>
                        <a:rPr lang="el-GR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)</a:t>
                      </a:r>
                      <a:r>
                        <a:rPr lang="el-GR" altLang="zh-CN" sz="1800" kern="1200" baseline="300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10</a:t>
                      </a:r>
                      <a:r>
                        <a:rPr lang="en-US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Be</a:t>
                      </a:r>
                      <a:endParaRPr lang="en-U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H.O.U. Fynbo., Nucl. </a:t>
                      </a:r>
                      <a:r>
                        <a:rPr lang="en-US" altLang="zh-CN" sz="1800" kern="1200" dirty="0" err="1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Instrum</a:t>
                      </a:r>
                      <a:r>
                        <a:rPr lang="en-US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. Methods Phys. Res. B 207, 275 (2003).</a:t>
                      </a:r>
                      <a:endParaRPr lang="en-U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5865994"/>
                  </a:ext>
                </a:extLst>
              </a:tr>
              <a:tr h="468265">
                <a:tc>
                  <a:txBody>
                    <a:bodyPr/>
                    <a:lstStyle/>
                    <a:p>
                      <a:r>
                        <a:rPr lang="en-US" altLang="zh-CN" sz="1800" kern="1200" baseline="300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11</a:t>
                      </a:r>
                      <a:r>
                        <a:rPr lang="en-US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Li(</a:t>
                      </a:r>
                      <a:r>
                        <a:rPr lang="el-GR" altLang="zh-CN" sz="1800" i="1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β</a:t>
                      </a:r>
                      <a:r>
                        <a:rPr lang="en-US" altLang="zh-CN" sz="1800" i="1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n</a:t>
                      </a:r>
                      <a:r>
                        <a:rPr lang="el-GR" altLang="zh-CN" sz="1800" i="1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γ</a:t>
                      </a:r>
                      <a:r>
                        <a:rPr lang="el-GR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)</a:t>
                      </a:r>
                      <a:r>
                        <a:rPr lang="el-GR" altLang="zh-CN" sz="1800" kern="1200" baseline="300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10</a:t>
                      </a:r>
                      <a:r>
                        <a:rPr lang="en-US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Be</a:t>
                      </a:r>
                      <a:endParaRPr lang="en-U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H.O.U. Fynbo </a:t>
                      </a:r>
                      <a:r>
                        <a:rPr lang="en-US" altLang="zh-CN" sz="1800" i="1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et al</a:t>
                      </a:r>
                      <a:r>
                        <a:rPr lang="en-US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., Nucl. Phys. A 736, 39 (2004).</a:t>
                      </a:r>
                      <a:endParaRPr lang="en-U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3565090"/>
                  </a:ext>
                </a:extLst>
              </a:tr>
              <a:tr h="468265">
                <a:tc>
                  <a:txBody>
                    <a:bodyPr/>
                    <a:lstStyle/>
                    <a:p>
                      <a:r>
                        <a:rPr lang="en-US" altLang="zh-CN" sz="1800" kern="1200" baseline="300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11</a:t>
                      </a:r>
                      <a:r>
                        <a:rPr lang="en-US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Li(</a:t>
                      </a:r>
                      <a:r>
                        <a:rPr lang="el-GR" altLang="zh-CN" sz="1800" i="1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β</a:t>
                      </a:r>
                      <a:r>
                        <a:rPr lang="en-US" altLang="zh-CN" sz="1800" i="1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n</a:t>
                      </a:r>
                      <a:r>
                        <a:rPr lang="el-GR" altLang="zh-CN" sz="1800" i="1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γ</a:t>
                      </a:r>
                      <a:r>
                        <a:rPr lang="el-GR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)</a:t>
                      </a:r>
                      <a:r>
                        <a:rPr lang="el-GR" altLang="zh-CN" sz="1800" kern="1200" baseline="300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10</a:t>
                      </a:r>
                      <a:r>
                        <a:rPr lang="en-US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Be</a:t>
                      </a:r>
                      <a:endParaRPr lang="en-U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F. </a:t>
                      </a:r>
                      <a:r>
                        <a:rPr lang="en-US" altLang="zh-CN" sz="1800" kern="1200" dirty="0" err="1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Sarazin</a:t>
                      </a:r>
                      <a:r>
                        <a:rPr lang="en-US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800" i="1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et al</a:t>
                      </a:r>
                      <a:r>
                        <a:rPr lang="en-US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., Phys. Rev. C 70, 031302(R) (2004).</a:t>
                      </a:r>
                      <a:endParaRPr lang="en-U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8304547"/>
                  </a:ext>
                </a:extLst>
              </a:tr>
              <a:tr h="468265">
                <a:tc>
                  <a:txBody>
                    <a:bodyPr/>
                    <a:lstStyle/>
                    <a:p>
                      <a:r>
                        <a:rPr lang="en-US" altLang="zh-CN" sz="1800" kern="1200" baseline="300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11</a:t>
                      </a:r>
                      <a:r>
                        <a:rPr lang="en-US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Li(</a:t>
                      </a:r>
                      <a:r>
                        <a:rPr lang="el-GR" altLang="zh-CN" sz="1800" i="1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β</a:t>
                      </a:r>
                      <a:r>
                        <a:rPr lang="en-US" altLang="zh-CN" sz="1800" i="1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n</a:t>
                      </a:r>
                      <a:r>
                        <a:rPr lang="el-GR" altLang="zh-CN" sz="1800" i="1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γ</a:t>
                      </a:r>
                      <a:r>
                        <a:rPr lang="el-GR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)</a:t>
                      </a:r>
                      <a:r>
                        <a:rPr lang="el-GR" altLang="zh-CN" sz="1800" kern="1200" baseline="300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10</a:t>
                      </a:r>
                      <a:r>
                        <a:rPr lang="en-US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Be</a:t>
                      </a:r>
                      <a:endParaRPr lang="en-U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C. M. Mattoon </a:t>
                      </a:r>
                      <a:r>
                        <a:rPr lang="en-US" altLang="zh-CN" sz="1800" i="1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et al</a:t>
                      </a:r>
                      <a:r>
                        <a:rPr lang="en-US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., Phys. Rev. C 80, 034318 (2009).</a:t>
                      </a:r>
                      <a:endParaRPr lang="en-U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9931151"/>
                  </a:ext>
                </a:extLst>
              </a:tr>
              <a:tr h="468265">
                <a:tc>
                  <a:txBody>
                    <a:bodyPr/>
                    <a:lstStyle/>
                    <a:p>
                      <a:r>
                        <a:rPr lang="en-US" altLang="zh-CN" sz="1800" kern="1200" baseline="300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26</a:t>
                      </a:r>
                      <a:r>
                        <a:rPr lang="en-US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P(</a:t>
                      </a:r>
                      <a:r>
                        <a:rPr lang="el-GR" altLang="zh-CN" sz="1800" i="1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β</a:t>
                      </a:r>
                      <a:r>
                        <a:rPr lang="en-US" altLang="zh-CN" sz="1800" i="1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p</a:t>
                      </a:r>
                      <a:r>
                        <a:rPr lang="el-GR" altLang="zh-CN" sz="1800" i="1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γ</a:t>
                      </a:r>
                      <a:r>
                        <a:rPr lang="el-GR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)</a:t>
                      </a:r>
                      <a:r>
                        <a:rPr lang="en-US" altLang="zh-CN" sz="1800" kern="1200" baseline="300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25</a:t>
                      </a:r>
                      <a:r>
                        <a:rPr lang="en-US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Al</a:t>
                      </a:r>
                      <a:endParaRPr lang="en-U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S. B. Schwartz </a:t>
                      </a:r>
                      <a:r>
                        <a:rPr lang="en-US" altLang="zh-CN" sz="1800" i="1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et al</a:t>
                      </a:r>
                      <a:r>
                        <a:rPr lang="en-US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., Phys. Rev. C 92, 031302(R) (2015).</a:t>
                      </a:r>
                      <a:endParaRPr lang="en-U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1974172"/>
                  </a:ext>
                </a:extLst>
              </a:tr>
              <a:tr h="468265">
                <a:tc>
                  <a:txBody>
                    <a:bodyPr/>
                    <a:lstStyle/>
                    <a:p>
                      <a:r>
                        <a:rPr lang="en-US" altLang="zh-CN" sz="1800" kern="1200" baseline="300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20</a:t>
                      </a:r>
                      <a:r>
                        <a:rPr lang="en-US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Mg(</a:t>
                      </a:r>
                      <a:r>
                        <a:rPr lang="el-GR" altLang="zh-CN" sz="1800" i="1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β</a:t>
                      </a:r>
                      <a:r>
                        <a:rPr lang="en-US" altLang="zh-CN" sz="1800" i="1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p</a:t>
                      </a:r>
                      <a:r>
                        <a:rPr lang="el-GR" altLang="zh-CN" sz="1800" i="1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γ</a:t>
                      </a:r>
                      <a:r>
                        <a:rPr lang="el-GR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)</a:t>
                      </a:r>
                      <a:r>
                        <a:rPr lang="el-GR" altLang="zh-CN" sz="1800" kern="1200" baseline="300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19</a:t>
                      </a:r>
                      <a:r>
                        <a:rPr lang="en-US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Ne</a:t>
                      </a:r>
                      <a:endParaRPr lang="en-U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B. E. Glassman </a:t>
                      </a:r>
                      <a:r>
                        <a:rPr lang="en-US" altLang="zh-CN" sz="1800" i="1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et al</a:t>
                      </a:r>
                      <a:r>
                        <a:rPr lang="en-US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., Phys. Rev. C 99, 065801 (2019).</a:t>
                      </a:r>
                      <a:endParaRPr lang="en-U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5376531"/>
                  </a:ext>
                </a:extLst>
              </a:tr>
              <a:tr h="468265">
                <a:tc>
                  <a:txBody>
                    <a:bodyPr/>
                    <a:lstStyle/>
                    <a:p>
                      <a:r>
                        <a:rPr lang="en-US" altLang="zh-CN" sz="1800" kern="1200" baseline="300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25</a:t>
                      </a:r>
                      <a:r>
                        <a:rPr lang="en-US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Si(</a:t>
                      </a:r>
                      <a:r>
                        <a:rPr lang="el-GR" altLang="zh-CN" sz="1800" i="1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β</a:t>
                      </a:r>
                      <a:r>
                        <a:rPr lang="en-US" altLang="zh-CN" sz="1800" i="1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p</a:t>
                      </a:r>
                      <a:r>
                        <a:rPr lang="el-GR" altLang="zh-CN" sz="1800" i="1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γ</a:t>
                      </a:r>
                      <a:r>
                        <a:rPr lang="el-GR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)</a:t>
                      </a:r>
                      <a:r>
                        <a:rPr lang="en-US" altLang="zh-CN" sz="1800" kern="1200" baseline="300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24</a:t>
                      </a:r>
                      <a:r>
                        <a:rPr lang="en-US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Mg</a:t>
                      </a:r>
                      <a:endParaRPr lang="en-U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L. </a:t>
                      </a:r>
                      <a:r>
                        <a:rPr lang="da-DK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J. Sun </a:t>
                      </a:r>
                      <a:r>
                        <a:rPr lang="da-DK" altLang="zh-CN" sz="1800" i="1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et al</a:t>
                      </a:r>
                      <a:r>
                        <a:rPr lang="da-DK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., Phys. Rev. C 103, 014322 (2021</a:t>
                      </a:r>
                      <a:r>
                        <a:rPr lang="en-US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).</a:t>
                      </a:r>
                    </a:p>
                  </a:txBody>
                  <a:tcPr anchor="ctr"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754194"/>
                  </a:ext>
                </a:extLst>
              </a:tr>
              <a:tr h="468265">
                <a:tc>
                  <a:txBody>
                    <a:bodyPr/>
                    <a:lstStyle/>
                    <a:p>
                      <a:pPr marL="0" marR="0" lvl="0" indent="0" algn="l" defTabSz="914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kern="1200" baseline="300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8</a:t>
                      </a:r>
                      <a:r>
                        <a:rPr lang="en-US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He(</a:t>
                      </a:r>
                      <a:r>
                        <a:rPr lang="el-GR" altLang="zh-CN" sz="1800" i="1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β</a:t>
                      </a:r>
                      <a:r>
                        <a:rPr lang="en-US" altLang="zh-CN" sz="1800" i="1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n</a:t>
                      </a:r>
                      <a:r>
                        <a:rPr lang="el-GR" altLang="zh-CN" sz="1800" i="1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γ</a:t>
                      </a:r>
                      <a:r>
                        <a:rPr lang="el-GR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)</a:t>
                      </a:r>
                      <a:r>
                        <a:rPr lang="en-US" altLang="zh-CN" sz="1800" kern="1200" baseline="300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7</a:t>
                      </a:r>
                      <a:r>
                        <a:rPr lang="en-US" altLang="zh-CN" sz="1800" kern="1200" baseline="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Li</a:t>
                      </a:r>
                      <a:endParaRPr lang="en-US" baseline="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M. H. </a:t>
                      </a:r>
                      <a:r>
                        <a:rPr lang="en-US" altLang="zh-CN" sz="1800" kern="1200" dirty="0" err="1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Baattrup</a:t>
                      </a:r>
                      <a:r>
                        <a:rPr lang="en-US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, Master’s Thesis, </a:t>
                      </a:r>
                      <a:r>
                        <a:rPr lang="nl-NL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Aarhus University, Denmark, 2023.</a:t>
                      </a:r>
                      <a:endParaRPr lang="en-US" altLang="zh-CN" sz="1800" kern="1200" dirty="0">
                        <a:solidFill>
                          <a:srgbClr val="002060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0886396"/>
                  </a:ext>
                </a:extLst>
              </a:tr>
              <a:tr h="468265">
                <a:tc>
                  <a:txBody>
                    <a:bodyPr/>
                    <a:lstStyle/>
                    <a:p>
                      <a:pPr marL="0" marR="0" lvl="0" indent="0" algn="l" defTabSz="914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kern="1200" baseline="300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43</a:t>
                      </a:r>
                      <a:r>
                        <a:rPr lang="en-US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P(</a:t>
                      </a:r>
                      <a:r>
                        <a:rPr lang="el-GR" altLang="zh-CN" sz="1800" i="1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β</a:t>
                      </a:r>
                      <a:r>
                        <a:rPr lang="en-US" altLang="zh-CN" sz="1800" i="1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n</a:t>
                      </a:r>
                      <a:r>
                        <a:rPr lang="el-GR" altLang="zh-CN" sz="1800" i="1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γ</a:t>
                      </a:r>
                      <a:r>
                        <a:rPr lang="el-GR" altLang="zh-CN" sz="1800" kern="12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)</a:t>
                      </a:r>
                      <a:r>
                        <a:rPr lang="en-US" altLang="zh-CN" sz="1800" kern="1200" baseline="3000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42</a:t>
                      </a:r>
                      <a:r>
                        <a:rPr lang="en-US" altLang="zh-CN" sz="1800" kern="1200" baseline="0" dirty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S</a:t>
                      </a:r>
                      <a:endParaRPr lang="en-US" baseline="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kern="1200">
                          <a:solidFill>
                            <a:srgbClr val="00206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E21062</a:t>
                      </a:r>
                      <a:endParaRPr lang="en-US" altLang="zh-CN" sz="1800" kern="1200" dirty="0">
                        <a:solidFill>
                          <a:srgbClr val="002060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3545528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349895D1-EEC5-4814-AF8B-1C3329758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72669"/>
            <a:ext cx="8991600" cy="911948"/>
          </a:xfrm>
        </p:spPr>
        <p:txBody>
          <a:bodyPr/>
          <a:lstStyle/>
          <a:p>
            <a:r>
              <a:rPr lang="en-US" altLang="zh-CN" sz="3200" dirty="0"/>
              <a:t>Doppler Broadening Technique for </a:t>
            </a:r>
            <a:r>
              <a:rPr lang="en-US" altLang="zh-CN" sz="3200" i="1" dirty="0"/>
              <a:t>β</a:t>
            </a:r>
            <a:r>
              <a:rPr lang="en-US" altLang="zh-CN" sz="3200" dirty="0"/>
              <a:t>-delayed Particle Emissions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001575"/>
      </p:ext>
    </p:extLst>
  </p:cSld>
  <p:clrMapOvr>
    <a:masterClrMapping/>
  </p:clrMapOvr>
</p:sld>
</file>

<file path=ppt/theme/theme1.xml><?xml version="1.0" encoding="utf-8"?>
<a:theme xmlns:a="http://schemas.openxmlformats.org/drawingml/2006/main" name="FRIB3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10_CKG FRIB no-line h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KG FRIB no-line 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KG FRIB no-line h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8">
        <a:dk1>
          <a:srgbClr val="000000"/>
        </a:dk1>
        <a:lt1>
          <a:srgbClr val="FFFFFF"/>
        </a:lt1>
        <a:dk2>
          <a:srgbClr val="1F1DE8"/>
        </a:dk2>
        <a:lt2>
          <a:srgbClr val="007469"/>
        </a:lt2>
        <a:accent1>
          <a:srgbClr val="FC0128"/>
        </a:accent1>
        <a:accent2>
          <a:srgbClr val="CF16CE"/>
        </a:accent2>
        <a:accent3>
          <a:srgbClr val="FFFFFF"/>
        </a:accent3>
        <a:accent4>
          <a:srgbClr val="000000"/>
        </a:accent4>
        <a:accent5>
          <a:srgbClr val="FDAAAC"/>
        </a:accent5>
        <a:accent6>
          <a:srgbClr val="BB13BA"/>
        </a:accent6>
        <a:hlink>
          <a:srgbClr val="F39FD1"/>
        </a:hlink>
        <a:folHlink>
          <a:srgbClr val="7C0F5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5517064C-0430-47DD-8B23-EE6727B5E978}" vid="{507676DB-CB10-4B91-9F05-0217F5728A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238</Words>
  <Application>Microsoft Office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Lucida Grande</vt:lpstr>
      <vt:lpstr>Arial</vt:lpstr>
      <vt:lpstr>Cambria</vt:lpstr>
      <vt:lpstr>Helvetica</vt:lpstr>
      <vt:lpstr>Wingdings</vt:lpstr>
      <vt:lpstr>FRIB3</vt:lpstr>
      <vt:lpstr>Doppler Broadening Technique for β-delayed Particle Emissions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Doppler Broadening Technique for β-delayed Particle Emissions</dc:title>
  <dc:creator>lijie sun</dc:creator>
  <cp:lastModifiedBy>lijie sun</cp:lastModifiedBy>
  <cp:revision>1</cp:revision>
  <dcterms:created xsi:type="dcterms:W3CDTF">2024-09-28T21:49:31Z</dcterms:created>
  <dcterms:modified xsi:type="dcterms:W3CDTF">2024-09-28T21:50:01Z</dcterms:modified>
</cp:coreProperties>
</file>